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287" r:id="rId4"/>
    <p:sldId id="305" r:id="rId5"/>
    <p:sldId id="279" r:id="rId6"/>
    <p:sldId id="306" r:id="rId7"/>
    <p:sldId id="307" r:id="rId8"/>
    <p:sldId id="308" r:id="rId9"/>
    <p:sldId id="309" r:id="rId10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986B"/>
    <a:srgbClr val="FEE92E"/>
    <a:srgbClr val="C3D124"/>
    <a:srgbClr val="F8C5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11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2723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8474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27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741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963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1055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230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817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077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92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224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556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4824536" cy="3744415"/>
          </a:xfrm>
        </p:spPr>
        <p:txBody>
          <a:bodyPr>
            <a:normAutofit/>
          </a:bodyPr>
          <a:lstStyle/>
          <a:p>
            <a:pPr algn="l"/>
            <a:r>
              <a:rPr lang="nb-NO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>Kapittel 22</a:t>
            </a:r>
            <a:r>
              <a:rPr lang="nb-NO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/>
            </a:r>
            <a:br>
              <a:rPr lang="nb-NO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</a:br>
            <a:r>
              <a:rPr lang="nb-NO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>Penger</a:t>
            </a:r>
            <a:endParaRPr lang="nb-NO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hitney-Bold" panose="02000803040000020004" pitchFamily="2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22076"/>
            <a:ext cx="3691624" cy="4608512"/>
          </a:xfrm>
          <a:prstGeom prst="rect">
            <a:avLst/>
          </a:prstGeom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564240"/>
            <a:ext cx="2592288" cy="27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14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79512" y="260648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Hva er penger?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68433" y="5589240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Tabell </a:t>
            </a:r>
            <a:r>
              <a:rPr lang="nb-NO" b="1" dirty="0"/>
              <a:t>22.1 </a:t>
            </a:r>
            <a:r>
              <a:rPr lang="nb-NO" dirty="0" smtClean="0"/>
              <a:t>Sammensetningen </a:t>
            </a:r>
            <a:r>
              <a:rPr lang="nb-NO" dirty="0"/>
              <a:t>av </a:t>
            </a:r>
            <a:r>
              <a:rPr lang="nb-NO" dirty="0" smtClean="0"/>
              <a:t>pengemengden </a:t>
            </a:r>
            <a:r>
              <a:rPr lang="nb-NO" dirty="0"/>
              <a:t>i publikumssektoren ved utgangen av juli 2016 (i mrd. kr)	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89829"/>
            <a:ext cx="7776864" cy="307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95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1412776"/>
            <a:ext cx="842493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Hvorfor penger?</a:t>
            </a:r>
            <a:endParaRPr lang="nb-NO" sz="3200" dirty="0">
              <a:solidFill>
                <a:srgbClr val="6A986B"/>
              </a:solidFill>
            </a:endParaRPr>
          </a:p>
          <a:p>
            <a:r>
              <a:rPr lang="nb-NO" sz="3200" dirty="0"/>
              <a:t>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b="1" dirty="0"/>
              <a:t>Et generelt bytte- og betalingsmiddel</a:t>
            </a:r>
            <a:endParaRPr lang="nb-NO" sz="2400" dirty="0"/>
          </a:p>
          <a:p>
            <a:endParaRPr lang="nb-NO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b="1" dirty="0"/>
              <a:t>Reduserer transaksjonskostnadene</a:t>
            </a:r>
            <a:endParaRPr lang="nb-NO" sz="2400" dirty="0"/>
          </a:p>
          <a:p>
            <a:r>
              <a:rPr lang="nb-NO" sz="2400" b="1" dirty="0"/>
              <a:t> </a:t>
            </a:r>
            <a:endParaRPr lang="nb-NO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b="1" dirty="0"/>
              <a:t>Reduserer informasjonskostnadene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781717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1412776"/>
            <a:ext cx="84249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 err="1">
                <a:solidFill>
                  <a:srgbClr val="6A986B"/>
                </a:solidFill>
              </a:rPr>
              <a:t>Hovedfinanssektorer</a:t>
            </a:r>
            <a:endParaRPr lang="nb-NO" sz="3200" dirty="0">
              <a:solidFill>
                <a:srgbClr val="6A986B"/>
              </a:solidFill>
            </a:endParaRPr>
          </a:p>
          <a:p>
            <a:r>
              <a:rPr lang="nb-NO" sz="3200" dirty="0"/>
              <a:t>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b="1" dirty="0"/>
              <a:t>Sentralbanken (Norges Bank)</a:t>
            </a:r>
            <a:endParaRPr lang="nb-NO" sz="2400" dirty="0"/>
          </a:p>
          <a:p>
            <a:r>
              <a:rPr lang="nb-NO" sz="2400" b="1" dirty="0"/>
              <a:t> </a:t>
            </a:r>
            <a:endParaRPr lang="nb-NO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b="1" dirty="0"/>
              <a:t>Staten</a:t>
            </a:r>
            <a:endParaRPr lang="nb-NO" sz="2400" dirty="0"/>
          </a:p>
          <a:p>
            <a:r>
              <a:rPr lang="nb-NO" sz="2400" b="1" dirty="0"/>
              <a:t> </a:t>
            </a:r>
            <a:endParaRPr lang="nb-NO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b="1" dirty="0"/>
              <a:t>Bankene (kredittinstitusjonene)</a:t>
            </a:r>
            <a:endParaRPr lang="nb-NO" sz="2400" dirty="0"/>
          </a:p>
          <a:p>
            <a:r>
              <a:rPr lang="nb-NO" sz="2400" b="1" dirty="0"/>
              <a:t> </a:t>
            </a:r>
            <a:endParaRPr lang="nb-NO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b="1" dirty="0"/>
              <a:t>Publikum (bedrifter, husholdninger, kommunal forvaltning)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27325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260648"/>
            <a:ext cx="8352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Hvordan bankpenger blir skapt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68433" y="630002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22.1 </a:t>
            </a:r>
            <a:r>
              <a:rPr lang="nb-NO" dirty="0"/>
              <a:t>Kausalskjema som viser hvordan </a:t>
            </a:r>
            <a:r>
              <a:rPr lang="nb-NO" dirty="0" smtClean="0"/>
              <a:t>bankpenger </a:t>
            </a:r>
            <a:r>
              <a:rPr lang="nb-NO" dirty="0"/>
              <a:t>blir skapt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41166"/>
            <a:ext cx="8064896" cy="277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14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79512" y="260648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Pengemultiplikatoren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68433" y="5589240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Tabell </a:t>
            </a:r>
            <a:r>
              <a:rPr lang="nb-NO" b="1" dirty="0"/>
              <a:t>22.2 </a:t>
            </a:r>
            <a:r>
              <a:rPr lang="nb-NO" dirty="0"/>
              <a:t>Talleksempel som illustrerer hvordan bankpenger blir skapt	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4148"/>
            <a:ext cx="8352928" cy="16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9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1412776"/>
            <a:ext cx="842493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Hva bestemmer etterspørselen etter penger?</a:t>
            </a:r>
            <a:endParaRPr lang="nb-NO" sz="3200" dirty="0">
              <a:solidFill>
                <a:srgbClr val="6A986B"/>
              </a:solidFill>
            </a:endParaRPr>
          </a:p>
          <a:p>
            <a:r>
              <a:rPr lang="nb-NO" sz="3200" dirty="0"/>
              <a:t>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b="1" dirty="0"/>
              <a:t>Omfanget av økonomiske transaksjoner</a:t>
            </a:r>
            <a:endParaRPr lang="nb-NO" sz="2400" dirty="0"/>
          </a:p>
          <a:p>
            <a:r>
              <a:rPr lang="nb-NO" sz="2400" b="1" dirty="0"/>
              <a:t> </a:t>
            </a:r>
            <a:endParaRPr lang="nb-NO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b="1" dirty="0"/>
              <a:t>Rentenivået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711934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260648"/>
            <a:ext cx="8352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Pengemengde og rentenivå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68433" y="630002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22.2 </a:t>
            </a:r>
            <a:r>
              <a:rPr lang="nb-NO" dirty="0" smtClean="0"/>
              <a:t>Pengemengde </a:t>
            </a:r>
            <a:r>
              <a:rPr lang="nb-NO" dirty="0"/>
              <a:t>og rentenivå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04490"/>
            <a:ext cx="5616624" cy="523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73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12776"/>
            <a:ext cx="5184576" cy="4795732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395536" y="260648"/>
            <a:ext cx="83529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Virkninger av endring i </a:t>
            </a:r>
            <a:r>
              <a:rPr lang="nb-NO" sz="3200" b="1" dirty="0" smtClean="0">
                <a:solidFill>
                  <a:srgbClr val="6A986B"/>
                </a:solidFill>
              </a:rPr>
              <a:t>etterspørselen</a:t>
            </a:r>
          </a:p>
          <a:p>
            <a:pPr algn="ctr"/>
            <a:r>
              <a:rPr lang="nb-NO" sz="3200" b="1" dirty="0" smtClean="0">
                <a:solidFill>
                  <a:srgbClr val="6A986B"/>
                </a:solidFill>
              </a:rPr>
              <a:t>etter </a:t>
            </a:r>
            <a:r>
              <a:rPr lang="nb-NO" sz="3200" b="1" dirty="0">
                <a:solidFill>
                  <a:srgbClr val="6A986B"/>
                </a:solidFill>
              </a:rPr>
              <a:t>penger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68433" y="630002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22.3 </a:t>
            </a:r>
            <a:r>
              <a:rPr lang="nb-NO" dirty="0"/>
              <a:t>Virkninger av endring i etterspørselen etter penger</a:t>
            </a:r>
          </a:p>
        </p:txBody>
      </p:sp>
    </p:spTree>
    <p:extLst>
      <p:ext uri="{BB962C8B-B14F-4D97-AF65-F5344CB8AC3E}">
        <p14:creationId xmlns:p14="http://schemas.microsoft.com/office/powerpoint/2010/main" val="1919296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3456</TotalTime>
  <Words>81</Words>
  <Application>Microsoft Office PowerPoint</Application>
  <PresentationFormat>Skjermfremvisning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0" baseType="lpstr">
      <vt:lpstr>Office-tema</vt:lpstr>
      <vt:lpstr>Kapittel 22 Penger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Kapittel 1 Hva er samfunnsøkonomi</dc:title>
  <dc:creator>Ove Olsen</dc:creator>
  <cp:lastModifiedBy>Ove Olsen</cp:lastModifiedBy>
  <cp:revision>69</cp:revision>
  <dcterms:created xsi:type="dcterms:W3CDTF">2017-01-21T06:57:52Z</dcterms:created>
  <dcterms:modified xsi:type="dcterms:W3CDTF">2017-02-01T08:38:06Z</dcterms:modified>
</cp:coreProperties>
</file>